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5" r:id="rId5"/>
    <p:sldId id="266" r:id="rId6"/>
    <p:sldId id="257" r:id="rId7"/>
    <p:sldId id="259" r:id="rId8"/>
    <p:sldId id="260" r:id="rId9"/>
    <p:sldId id="261" r:id="rId10"/>
    <p:sldId id="268" r:id="rId11"/>
    <p:sldId id="269" r:id="rId12"/>
    <p:sldId id="270" r:id="rId13"/>
    <p:sldId id="271" r:id="rId14"/>
    <p:sldId id="272" r:id="rId15"/>
    <p:sldId id="273" r:id="rId16"/>
    <p:sldId id="274" r:id="rId17"/>
    <p:sldId id="275" r:id="rId18"/>
    <p:sldId id="282" r:id="rId19"/>
    <p:sldId id="276" r:id="rId20"/>
    <p:sldId id="277" r:id="rId21"/>
    <p:sldId id="278" r:id="rId22"/>
    <p:sldId id="279" r:id="rId23"/>
    <p:sldId id="280" r:id="rId24"/>
    <p:sldId id="281" r:id="rId25"/>
  </p:sldIdLst>
  <p:sldSz cx="12192000" cy="6858000"/>
  <p:notesSz cx="7019925" cy="9305925"/>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5" d="100"/>
          <a:sy n="65" d="100"/>
        </p:scale>
        <p:origin x="40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294555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27895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5898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31900635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8012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40717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790715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1081771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24204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5C3821-4521-42E3-BDB4-30367BF3E8DC}" type="datetimeFigureOut">
              <a:rPr lang="es-CO" smtClean="0"/>
              <a:t>24/11/2020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3286740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15C3821-4521-42E3-BDB4-30367BF3E8DC}" type="datetimeFigureOut">
              <a:rPr lang="es-CO" smtClean="0"/>
              <a:t>24/11/2020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1310332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15C3821-4521-42E3-BDB4-30367BF3E8DC}" type="datetimeFigureOut">
              <a:rPr lang="es-CO" smtClean="0"/>
              <a:t>24/11/2020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105059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15C3821-4521-42E3-BDB4-30367BF3E8DC}" type="datetimeFigureOut">
              <a:rPr lang="es-CO" smtClean="0"/>
              <a:t>24/11/2020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213113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C3821-4521-42E3-BDB4-30367BF3E8DC}" type="datetimeFigureOut">
              <a:rPr lang="es-CO" smtClean="0"/>
              <a:t>24/11/2020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318099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15C3821-4521-42E3-BDB4-30367BF3E8DC}" type="datetimeFigureOut">
              <a:rPr lang="es-CO" smtClean="0"/>
              <a:t>24/11/2020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484135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15C3821-4521-42E3-BDB4-30367BF3E8DC}" type="datetimeFigureOut">
              <a:rPr lang="es-CO" smtClean="0"/>
              <a:t>24/11/2020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051E097-A7C8-4671-AFCF-22A59E58C24C}" type="slidenum">
              <a:rPr lang="es-CO" smtClean="0"/>
              <a:t>‹Nº›</a:t>
            </a:fld>
            <a:endParaRPr lang="es-CO"/>
          </a:p>
        </p:txBody>
      </p:sp>
    </p:spTree>
    <p:extLst>
      <p:ext uri="{BB962C8B-B14F-4D97-AF65-F5344CB8AC3E}">
        <p14:creationId xmlns:p14="http://schemas.microsoft.com/office/powerpoint/2010/main" val="123484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5C3821-4521-42E3-BDB4-30367BF3E8DC}" type="datetimeFigureOut">
              <a:rPr lang="es-CO" smtClean="0"/>
              <a:t>24/11/2020</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051E097-A7C8-4671-AFCF-22A59E58C24C}" type="slidenum">
              <a:rPr lang="es-CO" smtClean="0"/>
              <a:t>‹Nº›</a:t>
            </a:fld>
            <a:endParaRPr lang="es-CO"/>
          </a:p>
        </p:txBody>
      </p:sp>
    </p:spTree>
    <p:extLst>
      <p:ext uri="{BB962C8B-B14F-4D97-AF65-F5344CB8AC3E}">
        <p14:creationId xmlns:p14="http://schemas.microsoft.com/office/powerpoint/2010/main" val="3391467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17430" y="1275008"/>
            <a:ext cx="8693239" cy="3322750"/>
          </a:xfrm>
        </p:spPr>
        <p:txBody>
          <a:bodyPr/>
          <a:lstStyle/>
          <a:p>
            <a:r>
              <a:rPr lang="es-CO" sz="4400" dirty="0"/>
              <a:t>IMPACTO DEL COVID-19 EN EL TRANSPORTE AÉREO: Nuevos Retos y oportunidades en la visión del Plan Estratégico Aeronáutico 2030</a:t>
            </a:r>
          </a:p>
        </p:txBody>
      </p:sp>
      <p:pic>
        <p:nvPicPr>
          <p:cNvPr id="1026" name="Picture 2" descr="http://www.lealangarita.com/dev/wp-content/uploads/2013/05/logo-leal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175" y="5490357"/>
            <a:ext cx="3552825" cy="828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2655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2939" y="2077790"/>
            <a:ext cx="8596668" cy="2391177"/>
          </a:xfrm>
        </p:spPr>
        <p:txBody>
          <a:bodyPr>
            <a:normAutofit/>
          </a:bodyPr>
          <a:lstStyle/>
          <a:p>
            <a:r>
              <a:rPr lang="es-ES" b="1" dirty="0"/>
              <a:t>La Potenciación de los cinco roles de </a:t>
            </a:r>
            <a:r>
              <a:rPr lang="es-ES" b="1" dirty="0" err="1"/>
              <a:t>Aerocivil</a:t>
            </a:r>
            <a:r>
              <a:rPr lang="es-ES" b="1" dirty="0"/>
              <a:t> en el proyecto de fortalecimiento</a:t>
            </a:r>
            <a:br>
              <a:rPr lang="es-CO" b="1" dirty="0"/>
            </a:br>
            <a:endParaRPr lang="es-CO" dirty="0"/>
          </a:p>
        </p:txBody>
      </p:sp>
    </p:spTree>
    <p:extLst>
      <p:ext uri="{BB962C8B-B14F-4D97-AF65-F5344CB8AC3E}">
        <p14:creationId xmlns:p14="http://schemas.microsoft.com/office/powerpoint/2010/main" val="264168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9450" y="537850"/>
            <a:ext cx="9471219" cy="6004617"/>
          </a:xfrm>
        </p:spPr>
        <p:txBody>
          <a:bodyPr>
            <a:normAutofit fontScale="92500"/>
          </a:bodyPr>
          <a:lstStyle/>
          <a:p>
            <a:r>
              <a:rPr lang="es-CO" sz="2400" dirty="0"/>
              <a:t>Como respuesta a este diagnóstico se escogió una combinación de cinco competencias soportados en tecnologías de la información, analítica de datos </a:t>
            </a:r>
            <a:r>
              <a:rPr lang="es-ES" sz="2400" dirty="0"/>
              <a:t>y la gestión de proyectos robustecidas. Estas se concretarían en las siguientes áreas para la entidad:</a:t>
            </a:r>
          </a:p>
          <a:p>
            <a:pPr>
              <a:buFont typeface="+mj-lt"/>
              <a:buAutoNum type="arabicPeriod"/>
            </a:pPr>
            <a:r>
              <a:rPr lang="es-ES" sz="2400" i="1" dirty="0"/>
              <a:t>Una Dirección de investigación de accidentes e incidentes independiente</a:t>
            </a:r>
          </a:p>
          <a:p>
            <a:pPr>
              <a:buFont typeface="+mj-lt"/>
              <a:buAutoNum type="arabicPeriod"/>
            </a:pPr>
            <a:r>
              <a:rPr lang="es-ES" sz="2400" i="1" dirty="0"/>
              <a:t>Una Secretaría de autoridad aeronáutica</a:t>
            </a:r>
          </a:p>
          <a:p>
            <a:pPr>
              <a:buFont typeface="+mj-lt"/>
              <a:buAutoNum type="arabicPeriod"/>
            </a:pPr>
            <a:r>
              <a:rPr lang="es-ES" sz="2400" i="1" dirty="0"/>
              <a:t>Una </a:t>
            </a:r>
            <a:r>
              <a:rPr lang="es-ES" sz="2400" dirty="0"/>
              <a:t>Secretaría de Servicios de Navegación Aérea</a:t>
            </a:r>
          </a:p>
          <a:p>
            <a:pPr>
              <a:buFont typeface="+mj-lt"/>
              <a:buAutoNum type="arabicPeriod"/>
            </a:pPr>
            <a:r>
              <a:rPr lang="es-ES" sz="2400" i="1" dirty="0"/>
              <a:t>Una </a:t>
            </a:r>
            <a:r>
              <a:rPr lang="es-ES" sz="2400" dirty="0"/>
              <a:t>Secretaría de Servicios Aeroportuarios</a:t>
            </a:r>
          </a:p>
          <a:p>
            <a:pPr>
              <a:buFont typeface="+mj-lt"/>
              <a:buAutoNum type="arabicPeriod"/>
            </a:pPr>
            <a:r>
              <a:rPr lang="es-ES" sz="2400" i="1" dirty="0"/>
              <a:t>Una </a:t>
            </a:r>
            <a:r>
              <a:rPr lang="es-ES" sz="2400" dirty="0"/>
              <a:t>Secretaría Centro de Estudios Aeronáuticos </a:t>
            </a:r>
          </a:p>
          <a:p>
            <a:pPr marL="0" indent="0">
              <a:buNone/>
            </a:pPr>
            <a:r>
              <a:rPr lang="es-ES" sz="2400" dirty="0"/>
              <a:t>Toda esta estructura estará soportada por un desarrollo de tecnologías de la información, </a:t>
            </a:r>
            <a:r>
              <a:rPr lang="es-CO" sz="2400" dirty="0"/>
              <a:t>analítica de datos </a:t>
            </a:r>
            <a:r>
              <a:rPr lang="es-ES" sz="2400" dirty="0"/>
              <a:t>y la gestión de proyectos.</a:t>
            </a:r>
          </a:p>
          <a:p>
            <a:pPr marL="0" indent="0">
              <a:buNone/>
            </a:pPr>
            <a:r>
              <a:rPr lang="es-ES" sz="2400" dirty="0"/>
              <a:t>Cada una de estas dependencias será explicada en detalle por Francisco Moreno.</a:t>
            </a:r>
          </a:p>
          <a:p>
            <a:endParaRPr lang="es-ES" dirty="0"/>
          </a:p>
          <a:p>
            <a:endParaRPr lang="es-ES" dirty="0"/>
          </a:p>
          <a:p>
            <a:endParaRPr lang="es-CO" dirty="0"/>
          </a:p>
        </p:txBody>
      </p:sp>
    </p:spTree>
    <p:extLst>
      <p:ext uri="{BB962C8B-B14F-4D97-AF65-F5344CB8AC3E}">
        <p14:creationId xmlns:p14="http://schemas.microsoft.com/office/powerpoint/2010/main" val="224955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5819" y="2618705"/>
            <a:ext cx="8596668" cy="1320800"/>
          </a:xfrm>
        </p:spPr>
        <p:txBody>
          <a:bodyPr>
            <a:noAutofit/>
          </a:bodyPr>
          <a:lstStyle/>
          <a:p>
            <a:r>
              <a:rPr lang="es-ES" sz="4400" b="1" dirty="0"/>
              <a:t>Herramientas para del fortalecimiento </a:t>
            </a:r>
            <a:br>
              <a:rPr lang="es-CO" sz="4400" b="1" dirty="0"/>
            </a:br>
            <a:endParaRPr lang="es-CO" sz="4400" dirty="0"/>
          </a:p>
        </p:txBody>
      </p:sp>
    </p:spTree>
    <p:extLst>
      <p:ext uri="{BB962C8B-B14F-4D97-AF65-F5344CB8AC3E}">
        <p14:creationId xmlns:p14="http://schemas.microsoft.com/office/powerpoint/2010/main" val="325654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66671"/>
            <a:ext cx="8596668" cy="5474692"/>
          </a:xfrm>
        </p:spPr>
        <p:txBody>
          <a:bodyPr/>
          <a:lstStyle/>
          <a:p>
            <a:r>
              <a:rPr lang="es-ES" sz="2800" dirty="0"/>
              <a:t>Para desarrollar toda esta nueva estructura y fortalecimiento institucional está en proceso un </a:t>
            </a:r>
            <a:r>
              <a:rPr lang="es-CO" sz="2800" dirty="0"/>
              <a:t>Decreto q</a:t>
            </a:r>
            <a:r>
              <a:rPr lang="es-ES" sz="2800" dirty="0" err="1"/>
              <a:t>ue</a:t>
            </a:r>
            <a:r>
              <a:rPr lang="es-ES" sz="2800" dirty="0"/>
              <a:t> busca:</a:t>
            </a:r>
          </a:p>
          <a:p>
            <a:pPr>
              <a:buFont typeface="+mj-lt"/>
              <a:buAutoNum type="arabicPeriod"/>
            </a:pPr>
            <a:r>
              <a:rPr lang="es-ES" sz="2800" dirty="0"/>
              <a:t>Creación de nuevos empleos;</a:t>
            </a:r>
          </a:p>
          <a:p>
            <a:pPr>
              <a:buFont typeface="+mj-lt"/>
              <a:buAutoNum type="arabicPeriod"/>
            </a:pPr>
            <a:r>
              <a:rPr lang="es-ES" sz="2800" dirty="0"/>
              <a:t>Nuevas especialidades;</a:t>
            </a:r>
          </a:p>
          <a:p>
            <a:pPr>
              <a:buFont typeface="+mj-lt"/>
              <a:buAutoNum type="arabicPeriod"/>
            </a:pPr>
            <a:r>
              <a:rPr lang="es-ES" sz="2800" dirty="0"/>
              <a:t>Maximizar financieramente la operación de la entidad;</a:t>
            </a:r>
          </a:p>
          <a:p>
            <a:pPr>
              <a:buFont typeface="+mj-lt"/>
              <a:buAutoNum type="arabicPeriod"/>
            </a:pPr>
            <a:r>
              <a:rPr lang="es-ES" sz="2800" dirty="0"/>
              <a:t>Profesionalizar la planta de personal; y</a:t>
            </a:r>
          </a:p>
          <a:p>
            <a:pPr>
              <a:buFont typeface="+mj-lt"/>
              <a:buAutoNum type="arabicPeriod"/>
            </a:pPr>
            <a:r>
              <a:rPr lang="es-ES" sz="2800" dirty="0"/>
              <a:t>Crear un modelo de operación centrado en cada uno de los tres roles definidos para la entidad;</a:t>
            </a:r>
          </a:p>
          <a:p>
            <a:pPr>
              <a:buFont typeface="+mj-lt"/>
              <a:buAutoNum type="arabicPeriod"/>
            </a:pPr>
            <a:endParaRPr lang="es-ES" dirty="0"/>
          </a:p>
          <a:p>
            <a:pPr>
              <a:buFont typeface="+mj-lt"/>
              <a:buAutoNum type="arabicPeriod"/>
            </a:pPr>
            <a:endParaRPr lang="es-ES" dirty="0"/>
          </a:p>
          <a:p>
            <a:endParaRPr lang="es-CO" dirty="0"/>
          </a:p>
          <a:p>
            <a:endParaRPr lang="es-CO" dirty="0"/>
          </a:p>
        </p:txBody>
      </p:sp>
    </p:spTree>
    <p:extLst>
      <p:ext uri="{BB962C8B-B14F-4D97-AF65-F5344CB8AC3E}">
        <p14:creationId xmlns:p14="http://schemas.microsoft.com/office/powerpoint/2010/main" val="786788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4454" y="2768600"/>
            <a:ext cx="9071973" cy="1661732"/>
          </a:xfrm>
        </p:spPr>
        <p:txBody>
          <a:bodyPr>
            <a:noAutofit/>
          </a:bodyPr>
          <a:lstStyle/>
          <a:p>
            <a:r>
              <a:rPr lang="es-ES" sz="4000" b="1" dirty="0"/>
              <a:t>Reforzamiento institucional ante la Organización de Aviación Civil Internacional</a:t>
            </a:r>
            <a:br>
              <a:rPr lang="es-CO" sz="4000" b="1" dirty="0"/>
            </a:br>
            <a:endParaRPr lang="es-CO" sz="4000" dirty="0"/>
          </a:p>
        </p:txBody>
      </p:sp>
    </p:spTree>
    <p:extLst>
      <p:ext uri="{BB962C8B-B14F-4D97-AF65-F5344CB8AC3E}">
        <p14:creationId xmlns:p14="http://schemas.microsoft.com/office/powerpoint/2010/main" val="3904963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695459"/>
            <a:ext cx="8596668" cy="5345903"/>
          </a:xfrm>
        </p:spPr>
        <p:txBody>
          <a:bodyPr>
            <a:normAutofit/>
          </a:bodyPr>
          <a:lstStyle/>
          <a:p>
            <a:r>
              <a:rPr lang="es-CO" sz="2800" dirty="0"/>
              <a:t>Las auditorias de la OACI exigen que la Autoridad Aeronáutica de Colombia tenga establecido el sistema  de vigilancia a la seguridad (operacional y de aviación civil, respectivamente), para medir el nivel efectivo de implementación del Convenio de Aviación Civil Internacional, sus 19 anexos y demás provisiones.</a:t>
            </a:r>
          </a:p>
          <a:p>
            <a:r>
              <a:rPr lang="es-CO" sz="2800" dirty="0"/>
              <a:t>Todo este proyecto de fortalecimiento institucional esta encaminado a cumplir con los estándares mencionados.</a:t>
            </a:r>
          </a:p>
        </p:txBody>
      </p:sp>
    </p:spTree>
    <p:extLst>
      <p:ext uri="{BB962C8B-B14F-4D97-AF65-F5344CB8AC3E}">
        <p14:creationId xmlns:p14="http://schemas.microsoft.com/office/powerpoint/2010/main" val="2386350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0517" y="2605825"/>
            <a:ext cx="8596668" cy="2275268"/>
          </a:xfrm>
        </p:spPr>
        <p:txBody>
          <a:bodyPr>
            <a:normAutofit/>
          </a:bodyPr>
          <a:lstStyle/>
          <a:p>
            <a:r>
              <a:rPr lang="es-ES" sz="4000" b="1" dirty="0"/>
              <a:t>Desafíos que ha presentado la pandemia de la COVID - 19</a:t>
            </a:r>
            <a:br>
              <a:rPr lang="es-CO" sz="4000" b="1" dirty="0"/>
            </a:br>
            <a:endParaRPr lang="es-CO" sz="4000" dirty="0"/>
          </a:p>
        </p:txBody>
      </p:sp>
    </p:spTree>
    <p:extLst>
      <p:ext uri="{BB962C8B-B14F-4D97-AF65-F5344CB8AC3E}">
        <p14:creationId xmlns:p14="http://schemas.microsoft.com/office/powerpoint/2010/main" val="815193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862885"/>
            <a:ext cx="8596668" cy="5178477"/>
          </a:xfrm>
        </p:spPr>
        <p:txBody>
          <a:bodyPr/>
          <a:lstStyle/>
          <a:p>
            <a:r>
              <a:rPr lang="es-CO" sz="2800" dirty="0"/>
              <a:t>Con la pandemia ha habido que profundizar relaciones con entidades con las que ya se tenían coordinaciones (ejemplo Ministerio de Salud) y han surgido nuevos actores con los que se debe coordinar nuevos temas (gobiernos regionales).</a:t>
            </a:r>
          </a:p>
          <a:p>
            <a:r>
              <a:rPr lang="es-CO" sz="2800" dirty="0"/>
              <a:t>Con motivo del Covid-19 a la aeronáutica civil se le ha presentado un nuevo frente sobre el cual actuar protegiendo los pasajeros y velando por la sostenibilidad de la industria, que ha sufrido una gran devastación con ocasión de los cierres de aeropuertos a nivel global.</a:t>
            </a:r>
          </a:p>
          <a:p>
            <a:endParaRPr lang="es-CO" dirty="0"/>
          </a:p>
          <a:p>
            <a:endParaRPr lang="es-CO" dirty="0"/>
          </a:p>
          <a:p>
            <a:endParaRPr lang="es-CO" dirty="0"/>
          </a:p>
          <a:p>
            <a:endParaRPr lang="es-CO" dirty="0"/>
          </a:p>
          <a:p>
            <a:endParaRPr lang="es-CO" dirty="0"/>
          </a:p>
          <a:p>
            <a:endParaRPr lang="es-CO" dirty="0"/>
          </a:p>
          <a:p>
            <a:endParaRPr lang="es-CO" dirty="0"/>
          </a:p>
          <a:p>
            <a:endParaRPr lang="es-CO" dirty="0"/>
          </a:p>
        </p:txBody>
      </p:sp>
    </p:spTree>
    <p:extLst>
      <p:ext uri="{BB962C8B-B14F-4D97-AF65-F5344CB8AC3E}">
        <p14:creationId xmlns:p14="http://schemas.microsoft.com/office/powerpoint/2010/main" val="361508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784596" y="708338"/>
            <a:ext cx="8758649" cy="4365937"/>
          </a:xfrm>
          <a:prstGeom prst="rect">
            <a:avLst/>
          </a:prstGeom>
          <a:noFill/>
          <a:ln>
            <a:noFill/>
          </a:ln>
        </p:spPr>
      </p:pic>
      <p:sp>
        <p:nvSpPr>
          <p:cNvPr id="5" name="CuadroTexto 4"/>
          <p:cNvSpPr txBox="1"/>
          <p:nvPr/>
        </p:nvSpPr>
        <p:spPr>
          <a:xfrm>
            <a:off x="1004552" y="5344732"/>
            <a:ext cx="7856113" cy="923330"/>
          </a:xfrm>
          <a:prstGeom prst="rect">
            <a:avLst/>
          </a:prstGeom>
          <a:noFill/>
        </p:spPr>
        <p:txBody>
          <a:bodyPr wrap="square" rtlCol="0">
            <a:spAutoFit/>
          </a:bodyPr>
          <a:lstStyle/>
          <a:p>
            <a:r>
              <a:rPr lang="es-CO" dirty="0"/>
              <a:t>Esta situación creemos que corre la meta prevista de 100 millones de pasajeros en el año 2030 en cuatro o cinco años más.</a:t>
            </a:r>
          </a:p>
          <a:p>
            <a:endParaRPr lang="es-CO" dirty="0"/>
          </a:p>
        </p:txBody>
      </p:sp>
    </p:spTree>
    <p:extLst>
      <p:ext uri="{BB962C8B-B14F-4D97-AF65-F5344CB8AC3E}">
        <p14:creationId xmlns:p14="http://schemas.microsoft.com/office/powerpoint/2010/main" val="1747004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4455" y="2768600"/>
            <a:ext cx="8596668" cy="1320800"/>
          </a:xfrm>
        </p:spPr>
        <p:txBody>
          <a:bodyPr>
            <a:normAutofit/>
          </a:bodyPr>
          <a:lstStyle/>
          <a:p>
            <a:r>
              <a:rPr lang="es-ES" sz="4000" b="1" dirty="0"/>
              <a:t>Aspectos inter- institucionales</a:t>
            </a:r>
            <a:br>
              <a:rPr lang="es-CO" sz="4000" b="1" dirty="0"/>
            </a:br>
            <a:endParaRPr lang="es-CO" sz="4000" dirty="0"/>
          </a:p>
        </p:txBody>
      </p:sp>
    </p:spTree>
    <p:extLst>
      <p:ext uri="{BB962C8B-B14F-4D97-AF65-F5344CB8AC3E}">
        <p14:creationId xmlns:p14="http://schemas.microsoft.com/office/powerpoint/2010/main" val="447433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5611" y="2721377"/>
            <a:ext cx="8385360" cy="1415245"/>
          </a:xfrm>
        </p:spPr>
        <p:txBody>
          <a:bodyPr/>
          <a:lstStyle/>
          <a:p>
            <a:pPr algn="ctr"/>
            <a:r>
              <a:rPr lang="es-ES" b="1" dirty="0"/>
              <a:t>I. INTRODUCCIÓN </a:t>
            </a:r>
            <a:br>
              <a:rPr lang="es-CO" b="1" dirty="0"/>
            </a:br>
            <a:endParaRPr lang="es-CO" dirty="0"/>
          </a:p>
        </p:txBody>
      </p:sp>
    </p:spTree>
    <p:extLst>
      <p:ext uri="{BB962C8B-B14F-4D97-AF65-F5344CB8AC3E}">
        <p14:creationId xmlns:p14="http://schemas.microsoft.com/office/powerpoint/2010/main" val="2172673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695459"/>
            <a:ext cx="8596668" cy="5345903"/>
          </a:xfrm>
        </p:spPr>
        <p:txBody>
          <a:bodyPr/>
          <a:lstStyle/>
          <a:p>
            <a:r>
              <a:rPr lang="es-ES" sz="2000" dirty="0"/>
              <a:t>El plan estratégico 2018-2030 resaltó que persistían duplicidad de funciones con la Superintendencia de Transporte y que se venían desempeñando funciones por otras entidades del Estado que tenían relación directa con actividades de la Aeronáutica civil. Esta situación cambió ha raíz de la Ley 1955 de 2019 con la que se trasladó a la Superintendencia transporte la competencia sobre la protección al usuario del transporte aéreo y protección al turista.</a:t>
            </a:r>
          </a:p>
          <a:p>
            <a:r>
              <a:rPr lang="es-CO" sz="2000" dirty="0"/>
              <a:t>En desarrollo de esta claridad aún falta tener certezas frente al alcance de la aplicación de estas facultades. Porque la aeronáutica conserva competencia en relación con las decisiones de seguridad operacional y seguridad de la aviación civil. La Superintendencia de Transporte debe tener en cuenta estas funciones en sus investigaciones para definir la efectiva protección y cumplimiento de la normatividad dirigida al usuario. Para compensar efectivamente al pasajero de conformidad con la normatividad.</a:t>
            </a:r>
          </a:p>
          <a:p>
            <a:endParaRPr lang="es-CO" dirty="0"/>
          </a:p>
          <a:p>
            <a:endParaRPr lang="es-CO" dirty="0"/>
          </a:p>
        </p:txBody>
      </p:sp>
    </p:spTree>
    <p:extLst>
      <p:ext uri="{BB962C8B-B14F-4D97-AF65-F5344CB8AC3E}">
        <p14:creationId xmlns:p14="http://schemas.microsoft.com/office/powerpoint/2010/main" val="645924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6275" y="2541431"/>
            <a:ext cx="8596668" cy="1320800"/>
          </a:xfrm>
        </p:spPr>
        <p:txBody>
          <a:bodyPr>
            <a:normAutofit/>
          </a:bodyPr>
          <a:lstStyle/>
          <a:p>
            <a:r>
              <a:rPr lang="es-ES" sz="4000" dirty="0"/>
              <a:t>Avances de la primera fase de fortalecimiento institucional</a:t>
            </a:r>
            <a:endParaRPr lang="es-CO" sz="4000" dirty="0"/>
          </a:p>
        </p:txBody>
      </p:sp>
    </p:spTree>
    <p:extLst>
      <p:ext uri="{BB962C8B-B14F-4D97-AF65-F5344CB8AC3E}">
        <p14:creationId xmlns:p14="http://schemas.microsoft.com/office/powerpoint/2010/main" val="346565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1030311"/>
            <a:ext cx="8596668" cy="5011052"/>
          </a:xfrm>
        </p:spPr>
        <p:txBody>
          <a:bodyPr/>
          <a:lstStyle/>
          <a:p>
            <a:r>
              <a:rPr lang="es-CO" sz="2800" dirty="0"/>
              <a:t>Aeronáutica ha estado gestionando ante las entidades competentes las normas que permiten poner en práctica la reforma que ha estructurado.</a:t>
            </a:r>
          </a:p>
          <a:p>
            <a:endParaRPr lang="es-CO" dirty="0"/>
          </a:p>
        </p:txBody>
      </p:sp>
    </p:spTree>
    <p:extLst>
      <p:ext uri="{BB962C8B-B14F-4D97-AF65-F5344CB8AC3E}">
        <p14:creationId xmlns:p14="http://schemas.microsoft.com/office/powerpoint/2010/main" val="2050594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3548" y="2889160"/>
            <a:ext cx="8596668" cy="1320800"/>
          </a:xfrm>
        </p:spPr>
        <p:txBody>
          <a:bodyPr>
            <a:noAutofit/>
          </a:bodyPr>
          <a:lstStyle/>
          <a:p>
            <a:r>
              <a:rPr lang="es-ES" sz="4000" b="1" dirty="0"/>
              <a:t>El Plan de Transformación para el Fortalecimiento Institucional</a:t>
            </a:r>
            <a:br>
              <a:rPr lang="es-CO" sz="4000" b="1" dirty="0"/>
            </a:br>
            <a:endParaRPr lang="es-CO" sz="4000" dirty="0"/>
          </a:p>
        </p:txBody>
      </p:sp>
    </p:spTree>
    <p:extLst>
      <p:ext uri="{BB962C8B-B14F-4D97-AF65-F5344CB8AC3E}">
        <p14:creationId xmlns:p14="http://schemas.microsoft.com/office/powerpoint/2010/main" val="700402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605307"/>
            <a:ext cx="8596668" cy="5436055"/>
          </a:xfrm>
        </p:spPr>
        <p:txBody>
          <a:bodyPr/>
          <a:lstStyle/>
          <a:p>
            <a:r>
              <a:rPr lang="es-ES" sz="2400" dirty="0"/>
              <a:t>Plan de Transformación para el Fortalecimiento Institucional (</a:t>
            </a:r>
            <a:r>
              <a:rPr lang="es-CO" sz="2400" dirty="0"/>
              <a:t>PTFI) es la continuación de un trabajo conjunto desde la dirección general que busca fortalecer los roles de la aeronáutica civil de forma tal que le sirva a la industria.</a:t>
            </a:r>
          </a:p>
          <a:p>
            <a:r>
              <a:rPr lang="es-CO" sz="2400" dirty="0"/>
              <a:t>Francisco Moreno quien es consultor de EASA que ha trabajado con la aeronáutica civil y conoce el proyecto en detalle a quien le cedo la palabra.</a:t>
            </a:r>
          </a:p>
          <a:p>
            <a:endParaRPr lang="es-CO" dirty="0"/>
          </a:p>
          <a:p>
            <a:endParaRPr lang="es-CO" dirty="0"/>
          </a:p>
          <a:p>
            <a:endParaRPr lang="es-CO" dirty="0"/>
          </a:p>
          <a:p>
            <a:endParaRPr lang="es-CO" dirty="0"/>
          </a:p>
        </p:txBody>
      </p:sp>
    </p:spTree>
    <p:extLst>
      <p:ext uri="{BB962C8B-B14F-4D97-AF65-F5344CB8AC3E}">
        <p14:creationId xmlns:p14="http://schemas.microsoft.com/office/powerpoint/2010/main" val="1281346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86426" y="2768600"/>
            <a:ext cx="8596668" cy="1320800"/>
          </a:xfrm>
        </p:spPr>
        <p:txBody>
          <a:bodyPr/>
          <a:lstStyle/>
          <a:p>
            <a:pPr algn="ctr"/>
            <a:r>
              <a:rPr lang="es-ES" b="1" dirty="0"/>
              <a:t>II. ANÁLISIS</a:t>
            </a:r>
            <a:br>
              <a:rPr lang="es-CO" b="1" dirty="0"/>
            </a:br>
            <a:endParaRPr lang="es-CO" dirty="0"/>
          </a:p>
        </p:txBody>
      </p:sp>
    </p:spTree>
    <p:extLst>
      <p:ext uri="{BB962C8B-B14F-4D97-AF65-F5344CB8AC3E}">
        <p14:creationId xmlns:p14="http://schemas.microsoft.com/office/powerpoint/2010/main" val="2364035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721217"/>
            <a:ext cx="8596668" cy="5320145"/>
          </a:xfrm>
        </p:spPr>
        <p:txBody>
          <a:bodyPr>
            <a:normAutofit lnSpcReduction="10000"/>
          </a:bodyPr>
          <a:lstStyle/>
          <a:p>
            <a:pPr marL="0" indent="0">
              <a:buNone/>
            </a:pPr>
            <a:r>
              <a:rPr lang="es-ES" sz="2400" b="1" dirty="0">
                <a:solidFill>
                  <a:schemeClr val="tx1"/>
                </a:solidFill>
              </a:rPr>
              <a:t>Índice</a:t>
            </a:r>
            <a:r>
              <a:rPr lang="es-ES" sz="2400" dirty="0">
                <a:solidFill>
                  <a:schemeClr val="tx1"/>
                </a:solidFill>
              </a:rPr>
              <a:t>:</a:t>
            </a:r>
          </a:p>
          <a:p>
            <a:pPr marL="457200" indent="-457200">
              <a:buFont typeface="+mj-lt"/>
              <a:buAutoNum type="arabicPeriod"/>
            </a:pPr>
            <a:r>
              <a:rPr lang="es-ES" sz="2400" dirty="0">
                <a:solidFill>
                  <a:schemeClr val="tx1"/>
                </a:solidFill>
              </a:rPr>
              <a:t>Diagnóstico organizacional. Grandes retos de </a:t>
            </a:r>
            <a:r>
              <a:rPr lang="es-ES" sz="2400" dirty="0" err="1">
                <a:solidFill>
                  <a:schemeClr val="tx1"/>
                </a:solidFill>
              </a:rPr>
              <a:t>Aerocivil</a:t>
            </a:r>
            <a:endParaRPr lang="es-CO" sz="2400" dirty="0">
              <a:solidFill>
                <a:schemeClr val="tx1"/>
              </a:solidFill>
            </a:endParaRPr>
          </a:p>
          <a:p>
            <a:pPr marL="457200" indent="-457200">
              <a:buFont typeface="+mj-lt"/>
              <a:buAutoNum type="arabicPeriod"/>
            </a:pPr>
            <a:r>
              <a:rPr lang="es-CO" sz="2400" dirty="0">
                <a:solidFill>
                  <a:schemeClr val="tx1"/>
                </a:solidFill>
              </a:rPr>
              <a:t>Potenciación de los cinco roles de </a:t>
            </a:r>
            <a:r>
              <a:rPr lang="es-CO" sz="2400" dirty="0" err="1">
                <a:solidFill>
                  <a:schemeClr val="tx1"/>
                </a:solidFill>
              </a:rPr>
              <a:t>Aerocivil</a:t>
            </a:r>
            <a:r>
              <a:rPr lang="es-CO" sz="2400" dirty="0">
                <a:solidFill>
                  <a:schemeClr val="tx1"/>
                </a:solidFill>
              </a:rPr>
              <a:t> en el proyecto de fortalecimiento</a:t>
            </a:r>
          </a:p>
          <a:p>
            <a:pPr marL="457200" indent="-457200">
              <a:buFont typeface="+mj-lt"/>
              <a:buAutoNum type="arabicPeriod"/>
            </a:pPr>
            <a:r>
              <a:rPr lang="es-CO" sz="2400" dirty="0">
                <a:solidFill>
                  <a:schemeClr val="tx1"/>
                </a:solidFill>
              </a:rPr>
              <a:t>Herramientas para del fortalecimiento</a:t>
            </a:r>
          </a:p>
          <a:p>
            <a:pPr marL="457200" indent="-457200">
              <a:buFont typeface="+mj-lt"/>
              <a:buAutoNum type="arabicPeriod"/>
            </a:pPr>
            <a:r>
              <a:rPr lang="es-CO" sz="2400" dirty="0">
                <a:solidFill>
                  <a:schemeClr val="tx1"/>
                </a:solidFill>
              </a:rPr>
              <a:t>Reforzamiento institucional ante la Organización de Aviación Civil Internacional</a:t>
            </a:r>
          </a:p>
          <a:p>
            <a:pPr marL="457200" indent="-457200">
              <a:buFont typeface="+mj-lt"/>
              <a:buAutoNum type="arabicPeriod"/>
            </a:pPr>
            <a:r>
              <a:rPr lang="es-CO" sz="2400" dirty="0">
                <a:solidFill>
                  <a:schemeClr val="tx1"/>
                </a:solidFill>
              </a:rPr>
              <a:t>Desafíos que ha presentado la pandemia de la COVID – 19</a:t>
            </a:r>
          </a:p>
          <a:p>
            <a:pPr marL="457200" indent="-457200">
              <a:buFont typeface="+mj-lt"/>
              <a:buAutoNum type="arabicPeriod"/>
            </a:pPr>
            <a:r>
              <a:rPr lang="es-ES" sz="2400" dirty="0">
                <a:solidFill>
                  <a:schemeClr val="tx1"/>
                </a:solidFill>
              </a:rPr>
              <a:t>Aspectos inter- institucionales</a:t>
            </a:r>
            <a:endParaRPr lang="es-CO" sz="2400" dirty="0">
              <a:solidFill>
                <a:schemeClr val="tx1"/>
              </a:solidFill>
            </a:endParaRPr>
          </a:p>
          <a:p>
            <a:pPr marL="457200" indent="-457200">
              <a:buFont typeface="+mj-lt"/>
              <a:buAutoNum type="arabicPeriod"/>
            </a:pPr>
            <a:r>
              <a:rPr lang="es-ES" sz="2400" dirty="0">
                <a:solidFill>
                  <a:schemeClr val="tx1"/>
                </a:solidFill>
              </a:rPr>
              <a:t>Avances primera fase de fortalecimiento institucional </a:t>
            </a:r>
            <a:endParaRPr lang="es-CO" sz="2400" dirty="0">
              <a:solidFill>
                <a:schemeClr val="tx1"/>
              </a:solidFill>
            </a:endParaRPr>
          </a:p>
          <a:p>
            <a:pPr marL="457200" indent="-457200">
              <a:buFont typeface="+mj-lt"/>
              <a:buAutoNum type="arabicPeriod"/>
            </a:pPr>
            <a:r>
              <a:rPr lang="es-ES" sz="2400" dirty="0">
                <a:solidFill>
                  <a:schemeClr val="tx1"/>
                </a:solidFill>
              </a:rPr>
              <a:t>Plan de Transformación para el Fortalecimiento Institucional</a:t>
            </a:r>
            <a:endParaRPr lang="es-CO" sz="2400" dirty="0">
              <a:solidFill>
                <a:schemeClr val="tx1"/>
              </a:solidFill>
            </a:endParaRPr>
          </a:p>
          <a:p>
            <a:pPr marL="0" indent="0">
              <a:buNone/>
            </a:pPr>
            <a:endParaRPr lang="es-CO" dirty="0"/>
          </a:p>
          <a:p>
            <a:endParaRPr lang="es-CO" dirty="0"/>
          </a:p>
        </p:txBody>
      </p:sp>
    </p:spTree>
    <p:extLst>
      <p:ext uri="{BB962C8B-B14F-4D97-AF65-F5344CB8AC3E}">
        <p14:creationId xmlns:p14="http://schemas.microsoft.com/office/powerpoint/2010/main" val="391836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667" y="2477037"/>
            <a:ext cx="8596668" cy="1320800"/>
          </a:xfrm>
        </p:spPr>
        <p:txBody>
          <a:bodyPr>
            <a:noAutofit/>
          </a:bodyPr>
          <a:lstStyle/>
          <a:p>
            <a:r>
              <a:rPr lang="es-ES" dirty="0"/>
              <a:t>1. Diagnóstico organizacional. Grandes retos de </a:t>
            </a:r>
            <a:r>
              <a:rPr lang="es-ES" dirty="0" err="1"/>
              <a:t>Aerocivil</a:t>
            </a:r>
            <a:br>
              <a:rPr lang="es-CO" dirty="0"/>
            </a:br>
            <a:endParaRPr lang="es-CO" dirty="0"/>
          </a:p>
        </p:txBody>
      </p:sp>
    </p:spTree>
    <p:extLst>
      <p:ext uri="{BB962C8B-B14F-4D97-AF65-F5344CB8AC3E}">
        <p14:creationId xmlns:p14="http://schemas.microsoft.com/office/powerpoint/2010/main" val="325623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Decreto 823 de 2017</a:t>
            </a:r>
          </a:p>
        </p:txBody>
      </p:sp>
      <p:pic>
        <p:nvPicPr>
          <p:cNvPr id="4" name="Picture 2" descr="http://www.lealangarita.com/dev/wp-content/uploads/2013/05/logo-leal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175" y="5490357"/>
            <a:ext cx="3552825" cy="828676"/>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3893712" y="2752859"/>
            <a:ext cx="2202288" cy="13691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II. Proveedor de servicios aeroportuarios y de navegación aérea</a:t>
            </a:r>
            <a:endParaRPr lang="es-CO" dirty="0"/>
          </a:p>
        </p:txBody>
      </p:sp>
      <p:sp>
        <p:nvSpPr>
          <p:cNvPr id="6" name="Rectángulo 5"/>
          <p:cNvSpPr/>
          <p:nvPr/>
        </p:nvSpPr>
        <p:spPr>
          <a:xfrm>
            <a:off x="7146448" y="2752859"/>
            <a:ext cx="2477454" cy="1352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III. Investigación de accidentes</a:t>
            </a:r>
          </a:p>
        </p:txBody>
      </p:sp>
      <p:sp>
        <p:nvSpPr>
          <p:cNvPr id="7" name="Rectángulo 6"/>
          <p:cNvSpPr/>
          <p:nvPr/>
        </p:nvSpPr>
        <p:spPr>
          <a:xfrm>
            <a:off x="367746" y="2749639"/>
            <a:ext cx="2253803" cy="1352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a:t>I. Autoridad aeronáutica </a:t>
            </a:r>
          </a:p>
        </p:txBody>
      </p:sp>
    </p:spTree>
    <p:extLst>
      <p:ext uri="{BB962C8B-B14F-4D97-AF65-F5344CB8AC3E}">
        <p14:creationId xmlns:p14="http://schemas.microsoft.com/office/powerpoint/2010/main" val="114159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2787" y="602244"/>
            <a:ext cx="9020458" cy="5862949"/>
          </a:xfrm>
        </p:spPr>
        <p:txBody>
          <a:bodyPr>
            <a:normAutofit fontScale="77500" lnSpcReduction="20000"/>
          </a:bodyPr>
          <a:lstStyle/>
          <a:p>
            <a:r>
              <a:rPr lang="es-ES_tradnl" sz="2400" dirty="0" err="1"/>
              <a:t>Aerocivil</a:t>
            </a:r>
            <a:r>
              <a:rPr lang="es-ES_tradnl" sz="2400" dirty="0"/>
              <a:t> con ocasión de las auditorias de la OACI, donde se ha evidenciado la necesidad de continuar con el fortalecimiento de la entidad y del servicio que presta, suscribió un convenio con la Agencia Europea para la Seguridad de la Aviación (EASA), a través del cual se ha venido desarrollando la restructuración del fortalecimiento institucional que se requiere. Dentro de los puntos a destacar de los resultados a la fecha de este acuerdo tenemos: </a:t>
            </a:r>
          </a:p>
          <a:p>
            <a:pPr marL="1257300" lvl="2" indent="-457200">
              <a:buFont typeface="+mj-lt"/>
              <a:buAutoNum type="alphaLcParenR"/>
            </a:pPr>
            <a:r>
              <a:rPr lang="es-CO" sz="2400" dirty="0"/>
              <a:t>Aeronáutica debe crear un marco regulatorio eficiente y seguro enfocado en seguridad aérea. Para propiciar el crecimiento del sector de manera segura y ordenada.</a:t>
            </a:r>
          </a:p>
          <a:p>
            <a:pPr marL="1257300" lvl="2" indent="-457200">
              <a:buFont typeface="+mj-lt"/>
              <a:buAutoNum type="alphaLcParenR"/>
            </a:pPr>
            <a:r>
              <a:rPr lang="es-CO" sz="2400" dirty="0"/>
              <a:t>Igualmente debe garantizar los máximos niveles de seguridad en los servicios de navegación aérea, certificación de aeropuertos, aeronavegabilidad, personal, entre otros.</a:t>
            </a:r>
          </a:p>
          <a:p>
            <a:pPr marL="1257300" lvl="2" indent="-457200">
              <a:buFont typeface="+mj-lt"/>
              <a:buAutoNum type="alphaLcParenR"/>
            </a:pPr>
            <a:r>
              <a:rPr lang="es-CO" sz="2400" dirty="0"/>
              <a:t>Como autoridad regulatoria de planificación estratégica debe armonizar la normatividad interna con el desarrollo normativo y tecnológico internacional.</a:t>
            </a:r>
          </a:p>
          <a:p>
            <a:pPr marL="1257300" lvl="2" indent="-457200">
              <a:buFont typeface="+mj-lt"/>
              <a:buAutoNum type="alphaLcParenR"/>
            </a:pPr>
            <a:r>
              <a:rPr lang="es-CO" sz="2400" dirty="0"/>
              <a:t>Como prestador del servicio de navegación aérea requiere mantenerse a la vanguardia en los procedimiento más seguros en para implementarlos en el país. </a:t>
            </a:r>
          </a:p>
          <a:p>
            <a:pPr marL="1257300" lvl="2" indent="-457200">
              <a:buFont typeface="+mj-lt"/>
              <a:buAutoNum type="alphaLcParenR"/>
            </a:pPr>
            <a:r>
              <a:rPr lang="es-CO" sz="2400" dirty="0"/>
              <a:t>En materia de gestión aeroportuaria se continúa con el proceso de modernización a través de la inversión privada en los casos en que sea posible o gestionando directamente en aquellas terminales administradas por la Aeronáutica. </a:t>
            </a:r>
          </a:p>
          <a:p>
            <a:endParaRPr lang="es-CO" dirty="0"/>
          </a:p>
        </p:txBody>
      </p:sp>
    </p:spTree>
    <p:extLst>
      <p:ext uri="{BB962C8B-B14F-4D97-AF65-F5344CB8AC3E}">
        <p14:creationId xmlns:p14="http://schemas.microsoft.com/office/powerpoint/2010/main" val="2325016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74303" y="769671"/>
            <a:ext cx="8596668" cy="5180368"/>
          </a:xfrm>
        </p:spPr>
        <p:txBody>
          <a:bodyPr>
            <a:normAutofit lnSpcReduction="10000"/>
          </a:bodyPr>
          <a:lstStyle/>
          <a:p>
            <a:pPr marL="0" indent="0">
              <a:buNone/>
            </a:pPr>
            <a:r>
              <a:rPr lang="es-ES" sz="2400" dirty="0"/>
              <a:t>Sin embargo EASA resalta del modelo actual de la aeronáutica civil que:</a:t>
            </a:r>
            <a:endParaRPr lang="es-CO" sz="2400" dirty="0"/>
          </a:p>
          <a:p>
            <a:pPr lvl="0">
              <a:buFont typeface="+mj-lt"/>
              <a:buAutoNum type="arabicPeriod"/>
            </a:pPr>
            <a:r>
              <a:rPr lang="es-CO" sz="2400" dirty="0"/>
              <a:t>Las concesiones privadas han permitido acelerar la modernización de las principales infraestructuras aeroportuarias de Colombia.</a:t>
            </a:r>
          </a:p>
          <a:p>
            <a:pPr lvl="0">
              <a:buFont typeface="+mj-lt"/>
              <a:buAutoNum type="arabicPeriod"/>
            </a:pPr>
            <a:r>
              <a:rPr lang="es-CO" sz="2400" dirty="0"/>
              <a:t>La liberalización del transporte aéreo doméstico e internacional ha permitido un aumento importante de la conectividad aérea y el surgimiento de nuevos operadores aéreos, que ha conducido a una mayor competencia y disminución de las tarifas.</a:t>
            </a:r>
          </a:p>
          <a:p>
            <a:pPr lvl="0">
              <a:buFont typeface="+mj-lt"/>
              <a:buAutoNum type="arabicPeriod"/>
            </a:pPr>
            <a:r>
              <a:rPr lang="es-CO" sz="2400" dirty="0"/>
              <a:t>La gestión del espacio aéreo y procedimientos de vuelo PBN, basados en el desempeño que permiten menores tiempo de vuelo, que impactan positivamente el medio ambiente.</a:t>
            </a:r>
          </a:p>
          <a:p>
            <a:endParaRPr lang="es-CO" dirty="0"/>
          </a:p>
        </p:txBody>
      </p:sp>
      <p:pic>
        <p:nvPicPr>
          <p:cNvPr id="4" name="Picture 2" descr="http://www.lealangarita.com/dev/wp-content/uploads/2013/05/logo-leal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175" y="5490357"/>
            <a:ext cx="3552825" cy="828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0197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3" y="0"/>
            <a:ext cx="9625765" cy="6542468"/>
          </a:xfrm>
        </p:spPr>
        <p:txBody>
          <a:bodyPr>
            <a:noAutofit/>
          </a:bodyPr>
          <a:lstStyle/>
          <a:p>
            <a:r>
              <a:rPr lang="es-CO" sz="1600" dirty="0"/>
              <a:t>A su vez también resalta que:</a:t>
            </a:r>
          </a:p>
          <a:p>
            <a:r>
              <a:rPr lang="es-CO" sz="1600" dirty="0"/>
              <a:t>Se han mejorado en los resultados de las auditorias de seguridad operacional pero aún hay un camino por recorrer en el fortalecimiento de la aeronáutica civil.</a:t>
            </a:r>
          </a:p>
          <a:p>
            <a:r>
              <a:rPr lang="es-CO" sz="1600" dirty="0"/>
              <a:t>Se han certificado varios aeropuertos y sigue su proceso de certificación.</a:t>
            </a:r>
          </a:p>
          <a:p>
            <a:r>
              <a:rPr lang="es-CO" sz="1600" dirty="0"/>
              <a:t>Con este diagnostico se evidenciaron los tópicos que aún se deben fortalecer en la </a:t>
            </a:r>
            <a:r>
              <a:rPr lang="es-CO" sz="1600" dirty="0" err="1"/>
              <a:t>aerocivil</a:t>
            </a:r>
            <a:r>
              <a:rPr lang="es-CO" sz="1600" dirty="0"/>
              <a:t>, manifestando que:</a:t>
            </a:r>
          </a:p>
          <a:p>
            <a:pPr marL="800100" lvl="1" indent="-342900">
              <a:buFont typeface="+mj-lt"/>
              <a:buAutoNum type="alphaLcParenR"/>
            </a:pPr>
            <a:r>
              <a:rPr lang="es-CO" dirty="0"/>
              <a:t>Las</a:t>
            </a:r>
            <a:r>
              <a:rPr lang="es-CO" b="1" dirty="0"/>
              <a:t> </a:t>
            </a:r>
            <a:r>
              <a:rPr lang="es-CO" dirty="0"/>
              <a:t>prioridades de las dependencias de la organización no están definidas acorde a las misiones, las necesidades y la gestión de riesgos de los diferentes servicios, por la estructura de la organización existente</a:t>
            </a:r>
          </a:p>
          <a:p>
            <a:pPr marL="800100" lvl="1" indent="-342900">
              <a:buFont typeface="+mj-lt"/>
              <a:buAutoNum type="alphaLcParenR"/>
            </a:pPr>
            <a:r>
              <a:rPr lang="es-CO" dirty="0"/>
              <a:t>No se da la separación total necesaria del rol de autoridad, ente investigador y proveedor de servicios que se comenzó a hacer con el decreto 823 de 2017</a:t>
            </a:r>
          </a:p>
          <a:p>
            <a:pPr marL="800100" lvl="1" indent="-342900">
              <a:buFont typeface="+mj-lt"/>
              <a:buAutoNum type="alphaLcParenR"/>
            </a:pPr>
            <a:r>
              <a:rPr lang="es-CO" dirty="0"/>
              <a:t>No existe la gestión necesaria de riesgos de seguridad operacional de manera sistematizada</a:t>
            </a:r>
          </a:p>
          <a:p>
            <a:pPr marL="800100" lvl="1" indent="-342900">
              <a:buFont typeface="+mj-lt"/>
              <a:buAutoNum type="alphaLcParenR"/>
            </a:pPr>
            <a:r>
              <a:rPr lang="es-CO" dirty="0"/>
              <a:t>Hay un deficiente uso de datos para análisis y toma de decisiones</a:t>
            </a:r>
          </a:p>
          <a:p>
            <a:pPr marL="800100" lvl="1" indent="-342900">
              <a:buFont typeface="+mj-lt"/>
              <a:buAutoNum type="alphaLcParenR"/>
            </a:pPr>
            <a:r>
              <a:rPr lang="es-CO" dirty="0"/>
              <a:t>Una gestión deficiente en la priorización y ejecución de los proyectos de inversión y mantenimiento</a:t>
            </a:r>
          </a:p>
          <a:p>
            <a:pPr marL="800100" lvl="1" indent="-342900">
              <a:buFont typeface="+mj-lt"/>
              <a:buAutoNum type="alphaLcParenR"/>
            </a:pPr>
            <a:r>
              <a:rPr lang="es-CO" dirty="0"/>
              <a:t>Una deficiente comunicación con las regionales</a:t>
            </a:r>
          </a:p>
          <a:p>
            <a:pPr marL="800100" lvl="1" indent="-342900">
              <a:buFont typeface="+mj-lt"/>
              <a:buAutoNum type="alphaLcParenR"/>
            </a:pPr>
            <a:r>
              <a:rPr lang="es-CO" dirty="0"/>
              <a:t>La estructura actual y las líneas de mando no están acordes a las necesidades de la Entidad y del Sector</a:t>
            </a:r>
          </a:p>
          <a:p>
            <a:pPr marL="800100" lvl="1" indent="-342900">
              <a:buFont typeface="+mj-lt"/>
              <a:buAutoNum type="alphaLcParenR"/>
            </a:pPr>
            <a:r>
              <a:rPr lang="es-CO" dirty="0"/>
              <a:t>Una Carga laboral no equilibrada y</a:t>
            </a:r>
          </a:p>
          <a:p>
            <a:pPr marL="800100" lvl="1" indent="-342900">
              <a:buFont typeface="+mj-lt"/>
              <a:buAutoNum type="alphaLcParenR"/>
            </a:pPr>
            <a:r>
              <a:rPr lang="es-CO" dirty="0"/>
              <a:t>Procesos documentados por dependencia y no transversales a la organización</a:t>
            </a:r>
          </a:p>
        </p:txBody>
      </p:sp>
    </p:spTree>
    <p:extLst>
      <p:ext uri="{BB962C8B-B14F-4D97-AF65-F5344CB8AC3E}">
        <p14:creationId xmlns:p14="http://schemas.microsoft.com/office/powerpoint/2010/main" val="320320724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B0322994A36649A87FE5461A90E0BD" ma:contentTypeVersion="1" ma:contentTypeDescription="Create a new document." ma:contentTypeScope="" ma:versionID="1725b4ff0e0c91e59f53b97b8f7134b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9E1F356-D3F7-4AC8-9021-8B6FC9C59412}"/>
</file>

<file path=customXml/itemProps2.xml><?xml version="1.0" encoding="utf-8"?>
<ds:datastoreItem xmlns:ds="http://schemas.openxmlformats.org/officeDocument/2006/customXml" ds:itemID="{64AB455A-34A8-4AB0-885C-D5CFFAF9385A}"/>
</file>

<file path=customXml/itemProps3.xml><?xml version="1.0" encoding="utf-8"?>
<ds:datastoreItem xmlns:ds="http://schemas.openxmlformats.org/officeDocument/2006/customXml" ds:itemID="{88CD0BF5-AB74-4DBC-ADB4-7B213CD9135A}"/>
</file>

<file path=docProps/app.xml><?xml version="1.0" encoding="utf-8"?>
<Properties xmlns="http://schemas.openxmlformats.org/officeDocument/2006/extended-properties" xmlns:vt="http://schemas.openxmlformats.org/officeDocument/2006/docPropsVTypes">
  <Template>Facet</Template>
  <TotalTime>1011</TotalTime>
  <Words>1284</Words>
  <Application>Microsoft Office PowerPoint</Application>
  <PresentationFormat>Panorámica</PresentationFormat>
  <Paragraphs>82</Paragraphs>
  <Slides>24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Trebuchet MS</vt:lpstr>
      <vt:lpstr>Wingdings 3</vt:lpstr>
      <vt:lpstr>Faceta</vt:lpstr>
      <vt:lpstr>IMPACTO DEL COVID-19 EN EL TRANSPORTE AÉREO: Nuevos Retos y oportunidades en la visión del Plan Estratégico Aeronáutico 2030</vt:lpstr>
      <vt:lpstr>I. INTRODUCCIÓN  </vt:lpstr>
      <vt:lpstr>II. ANÁLISIS </vt:lpstr>
      <vt:lpstr>Presentación de PowerPoint</vt:lpstr>
      <vt:lpstr>1. Diagnóstico organizacional. Grandes retos de Aerocivil </vt:lpstr>
      <vt:lpstr>Decreto 823 de 2017</vt:lpstr>
      <vt:lpstr>Presentación de PowerPoint</vt:lpstr>
      <vt:lpstr>Presentación de PowerPoint</vt:lpstr>
      <vt:lpstr>Presentación de PowerPoint</vt:lpstr>
      <vt:lpstr>La Potenciación de los cinco roles de Aerocivil en el proyecto de fortalecimiento </vt:lpstr>
      <vt:lpstr>Presentación de PowerPoint</vt:lpstr>
      <vt:lpstr>Herramientas para del fortalecimiento  </vt:lpstr>
      <vt:lpstr>Presentación de PowerPoint</vt:lpstr>
      <vt:lpstr>Reforzamiento institucional ante la Organización de Aviación Civil Internacional </vt:lpstr>
      <vt:lpstr>Presentación de PowerPoint</vt:lpstr>
      <vt:lpstr>Desafíos que ha presentado la pandemia de la COVID - 19 </vt:lpstr>
      <vt:lpstr>Presentación de PowerPoint</vt:lpstr>
      <vt:lpstr>Presentación de PowerPoint</vt:lpstr>
      <vt:lpstr>Aspectos inter- institucionales </vt:lpstr>
      <vt:lpstr>Presentación de PowerPoint</vt:lpstr>
      <vt:lpstr>Avances de la primera fase de fortalecimiento institucional</vt:lpstr>
      <vt:lpstr>Presentación de PowerPoint</vt:lpstr>
      <vt:lpstr>El Plan de Transformación para el Fortalecimiento Institucional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INSTITUCIONALIDAD 1A PARTE</dc:title>
  <dc:creator>Luis Carlos Roncancio</dc:creator>
  <cp:lastModifiedBy>Luz Melba Castañeda Lizarazo</cp:lastModifiedBy>
  <cp:revision>45</cp:revision>
  <cp:lastPrinted>2020-11-23T23:28:42Z</cp:lastPrinted>
  <dcterms:created xsi:type="dcterms:W3CDTF">2020-11-23T19:24:40Z</dcterms:created>
  <dcterms:modified xsi:type="dcterms:W3CDTF">2020-11-24T14:08:32Z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0x01010022B0322994A36649A87FE5461A90E0BD</vt:lpwstr>
  </property>
</Properties>
</file>